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11" userDrawn="1">
          <p15:clr>
            <a:srgbClr val="A4A3A4"/>
          </p15:clr>
        </p15:guide>
        <p15:guide id="2" orient="horz" pos="368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3366FF"/>
    <a:srgbClr val="0099FF"/>
    <a:srgbClr val="003399"/>
    <a:srgbClr val="00FFFF"/>
    <a:srgbClr val="FF0066"/>
    <a:srgbClr val="FF00FF"/>
    <a:srgbClr val="740074"/>
    <a:srgbClr val="9900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40" y="108"/>
      </p:cViewPr>
      <p:guideLst>
        <p:guide pos="211"/>
        <p:guide orient="horz" pos="368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5F8C-AD9C-4189-B3B7-758BF43293FF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140F-CAC1-4010-A961-BCBCF26A7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3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1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08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9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5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8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3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8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8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6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82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2" cstate="print"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29500" b="-292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r="-29506" b="-292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5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1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3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3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2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3399"/>
            </a:gs>
            <a:gs pos="4000">
              <a:srgbClr val="990099">
                <a:alpha val="70000"/>
              </a:srgbClr>
            </a:gs>
            <a:gs pos="100000">
              <a:srgbClr val="740074">
                <a:alpha val="83922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AB54-DDCA-4ED4-A741-BF3B0DDC4CED}" type="datetimeFigureOut">
              <a:rPr lang="ru-RU" smtClean="0"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461665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БЕЗОПАСНОСТЬ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461665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4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186836"/>
            <a:chOff x="2389658" y="1693868"/>
            <a:chExt cx="7497292" cy="3186836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Что угрожает нам в интернете?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2521973"/>
              <a:ext cx="59747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Недетские угрозы:</a:t>
              </a:r>
              <a:endParaRPr lang="ru-RU" sz="4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endParaRPr lang="ru-RU" sz="4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3877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скачивайте программы</a:t>
            </a:r>
          </a:p>
          <a:p>
            <a:r>
              <a:rPr lang="ru-RU" dirty="0"/>
              <a:t>с подозрительных сайтов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400" y="2441781"/>
            <a:ext cx="10883355" cy="3429000"/>
            <a:chOff x="0" y="2441781"/>
            <a:chExt cx="10883355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230784" y="349893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12601" y="355611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Скачав программу с непроверенного сайта, можно легко поймать вирус, из-за которого не только сломается техника,</a:t>
              </a:r>
              <a:endParaRPr lang="en-US" dirty="0"/>
            </a:p>
            <a:p>
              <a:r>
                <a:rPr lang="ru-RU" dirty="0"/>
                <a:t>но и окажутся у злоумышленников номера банковских карт родителей.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41781"/>
              <a:ext cx="4676424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557240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156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ставьте геометки</a:t>
            </a:r>
          </a:p>
          <a:p>
            <a:r>
              <a:rPr lang="ru-RU" dirty="0"/>
              <a:t>под фото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797351"/>
            <a:ext cx="5854700" cy="585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30" y="2806700"/>
            <a:ext cx="7629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 ним злоумышленники легко узнают, где живёт и</a:t>
            </a:r>
            <a:endParaRPr lang="en-US" dirty="0"/>
          </a:p>
          <a:p>
            <a:r>
              <a:rPr lang="ru-RU" dirty="0"/>
              <a:t>учится человек.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030" y="4531840"/>
            <a:ext cx="8496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b="1" dirty="0"/>
              <a:t>Рассказывать о каждом своем перемещении и особенно</a:t>
            </a:r>
            <a:endParaRPr lang="en-US" b="1" dirty="0"/>
          </a:p>
          <a:p>
            <a:r>
              <a:rPr lang="ru-RU" b="1" dirty="0"/>
              <a:t>указывать домашний адрес или номер своей школы в</a:t>
            </a:r>
            <a:endParaRPr lang="en-US" b="1" dirty="0"/>
          </a:p>
          <a:p>
            <a:r>
              <a:rPr lang="ru-RU" b="1" dirty="0"/>
              <a:t>социальных сетях не стоит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748325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332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верьте в быстрый</a:t>
            </a:r>
          </a:p>
          <a:p>
            <a:r>
              <a:rPr lang="ru-RU" dirty="0"/>
              <a:t>и лёгкий заработок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030" y="2730500"/>
            <a:ext cx="885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Стремление найти подработку и самому заработать деньги</a:t>
            </a:r>
            <a:endParaRPr lang="en-US" dirty="0"/>
          </a:p>
          <a:p>
            <a:r>
              <a:rPr lang="ru-RU" dirty="0"/>
              <a:t>— это похвально;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3375"/>
            <a:ext cx="6858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029" y="3695012"/>
            <a:ext cx="8704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Помните, что порядочный работодатель не будет просить</a:t>
            </a:r>
            <a:endParaRPr lang="en-US" dirty="0"/>
          </a:p>
          <a:p>
            <a:r>
              <a:rPr lang="ru-RU" dirty="0"/>
              <a:t>перевести деньги перед оформлением на работу;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029" y="4717261"/>
            <a:ext cx="6527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И ещё — что нельзя верить предложениям</a:t>
            </a:r>
            <a:endParaRPr lang="en-US" dirty="0"/>
          </a:p>
          <a:p>
            <a:r>
              <a:rPr lang="ru-RU" dirty="0"/>
              <a:t>заработать</a:t>
            </a:r>
            <a:r>
              <a:rPr lang="en-US" dirty="0"/>
              <a:t> </a:t>
            </a:r>
            <a:r>
              <a:rPr lang="ru-RU" dirty="0"/>
              <a:t>сразу много денег,</a:t>
            </a:r>
            <a:endParaRPr lang="en-US" dirty="0"/>
          </a:p>
          <a:p>
            <a:r>
              <a:rPr lang="ru-RU" dirty="0"/>
              <a:t>практически</a:t>
            </a:r>
            <a:r>
              <a:rPr lang="en-US" dirty="0"/>
              <a:t> </a:t>
            </a:r>
            <a:r>
              <a:rPr lang="ru-RU" dirty="0"/>
              <a:t>ничего</a:t>
            </a:r>
            <a:r>
              <a:rPr lang="en-US" dirty="0"/>
              <a:t> </a:t>
            </a:r>
            <a:r>
              <a:rPr lang="ru-RU" dirty="0"/>
              <a:t>не делая.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4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59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доверяйте сообщениям</a:t>
            </a:r>
          </a:p>
          <a:p>
            <a:r>
              <a:rPr lang="ru-RU" dirty="0"/>
              <a:t>о крупном выигрыше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71500" y="2314781"/>
            <a:ext cx="10769668" cy="3429000"/>
            <a:chOff x="152400" y="2073481"/>
            <a:chExt cx="10769668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383185" y="3130638"/>
              <a:ext cx="6929216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9601" y="3313616"/>
              <a:ext cx="7182467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Неожиданное сообщение о крупном выигрыше, который </a:t>
              </a:r>
            </a:p>
            <a:p>
              <a:r>
                <a:rPr lang="ru-RU" dirty="0"/>
                <a:t>можно получить после оплаты комиссии, тоже должно </a:t>
              </a:r>
            </a:p>
            <a:p>
              <a:r>
                <a:rPr lang="ru-RU" dirty="0"/>
                <a:t>вызывать подозрение.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073481"/>
              <a:ext cx="4676423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9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273016" y="4677328"/>
            <a:ext cx="1215958" cy="1569660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10815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верьте всему, что пишут</a:t>
            </a:r>
          </a:p>
          <a:p>
            <a:r>
              <a:rPr lang="ru-RU" dirty="0"/>
              <a:t>в сообщениях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914400"/>
            <a:ext cx="6858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10835" y="3198583"/>
            <a:ext cx="8270213" cy="698501"/>
            <a:chOff x="310835" y="3809999"/>
            <a:chExt cx="8270213" cy="698501"/>
          </a:xfrm>
        </p:grpSpPr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334962" y="3809999"/>
              <a:ext cx="8135937" cy="698501"/>
            </a:xfrm>
            <a:prstGeom prst="round2DiagRect">
              <a:avLst/>
            </a:prstGeom>
            <a:gradFill flip="none" rotWithShape="1">
              <a:gsLst>
                <a:gs pos="0">
                  <a:srgbClr val="3366FF">
                    <a:alpha val="85000"/>
                  </a:srgbClr>
                </a:gs>
                <a:gs pos="100000">
                  <a:srgbClr val="9900CC">
                    <a:alpha val="42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835" y="3939608"/>
              <a:ext cx="827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«Пополнял счёт и ошибся номером, верните, пожалуйста, деньги»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030" y="4947922"/>
            <a:ext cx="5513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вы получили такое сообщение,</a:t>
            </a:r>
          </a:p>
          <a:p>
            <a:r>
              <a:rPr lang="ru-RU" dirty="0"/>
              <a:t>расскажите об этом родителям.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2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БЕЗОПАСНОСТЬ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080772"/>
            <a:chOff x="2389658" y="1693868"/>
            <a:chExt cx="7497292" cy="3080772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3063149"/>
              <a:ext cx="5878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>
                      <a:lumMod val="95000"/>
                    </a:schemeClr>
                  </a:solidFill>
                </a:rPr>
                <a:t>СПАСИБО ЗА ВНИМАНИЕ!</a:t>
              </a:r>
              <a:endParaRPr lang="ru-RU" sz="4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26214" y="548640"/>
            <a:ext cx="10539571" cy="1684020"/>
            <a:chOff x="680085" y="548640"/>
            <a:chExt cx="10539571" cy="168402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4798" y="863738"/>
              <a:ext cx="7988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Компьютерный вирус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 – это вид вредоносных программ.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Вирусы могут повредить или даже уничтожить операционную систему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со всеми файлами в целом. Вирусы распространяются через интернет.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41845" y="2813383"/>
            <a:ext cx="8108310" cy="5755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Методы защиты от вредоносных программ: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841482" y="3766498"/>
            <a:ext cx="10509037" cy="2715622"/>
            <a:chOff x="1084692" y="3766498"/>
            <a:chExt cx="10509037" cy="271562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084692" y="3870767"/>
              <a:ext cx="5011308" cy="2332300"/>
              <a:chOff x="1084692" y="3870767"/>
              <a:chExt cx="5011308" cy="23323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84692" y="5802957"/>
                <a:ext cx="5011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Используйте антивирусные программы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910" y="3870767"/>
                <a:ext cx="1708873" cy="1708873"/>
              </a:xfrm>
              <a:prstGeom prst="rect">
                <a:avLst/>
              </a:prstGeom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6433342" y="3766498"/>
              <a:ext cx="5160387" cy="2715622"/>
              <a:chOff x="6433342" y="3766498"/>
              <a:chExt cx="5160387" cy="27156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33342" y="5774234"/>
                <a:ext cx="51603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defRPr>
                </a:lvl1pPr>
              </a:lstStyle>
              <a:p>
                <a:pPr algn="ctr"/>
                <a:r>
                  <a:rPr lang="ru-RU" dirty="0"/>
                  <a:t>Не открывайте компьютерные файлы,</a:t>
                </a:r>
                <a:endParaRPr lang="en-US" dirty="0"/>
              </a:p>
              <a:p>
                <a:r>
                  <a:rPr lang="ru-RU" dirty="0"/>
                  <a:t>полученные из ненадёжных источников</a:t>
                </a:r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6964" y="3766498"/>
                <a:ext cx="1813142" cy="1813142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271381" y="64725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8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5690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Кибербуллинг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9770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-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это использование интернет-технологий с целью преследования,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Ubuntu Light" panose="020B0304030602030204" pitchFamily="34" charset="0"/>
            </a:endParaRPr>
          </a:p>
          <a:p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запугивания, унижения, оскорбления другого человека.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0203" y="3529326"/>
            <a:ext cx="559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Кибербуллинг (кибертроллинг)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885600" y="2377274"/>
            <a:ext cx="10420800" cy="1527898"/>
            <a:chOff x="700951" y="2497493"/>
            <a:chExt cx="10420800" cy="1527898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866901" y="2834044"/>
              <a:ext cx="9254850" cy="584775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700951" y="2497493"/>
              <a:ext cx="10420800" cy="1527898"/>
              <a:chOff x="700951" y="2167187"/>
              <a:chExt cx="10420800" cy="152789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990725" y="2488768"/>
                <a:ext cx="9131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Травля по интернету — это угрозы и оскорбления от агрессивных пользователей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в адрес другого пользователя.</a:t>
                </a:r>
                <a:endParaRPr lang="ru-RU" sz="16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951" y="2167187"/>
                <a:ext cx="1527898" cy="1527898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325052" y="4319701"/>
            <a:ext cx="10054310" cy="1586328"/>
            <a:chOff x="479888" y="4319701"/>
            <a:chExt cx="10054310" cy="158632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19976" y="4330496"/>
              <a:ext cx="4650832" cy="646331"/>
              <a:chOff x="519976" y="4663871"/>
              <a:chExt cx="4650832" cy="6463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66799" y="4663871"/>
                <a:ext cx="4104009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Насмешливые фотографии, видео,</a:t>
                </a:r>
                <a:endParaRPr lang="en-US" dirty="0"/>
              </a:p>
              <a:p>
                <a:r>
                  <a:rPr lang="ru-RU" dirty="0"/>
                  <a:t>которые</a:t>
                </a:r>
                <a:r>
                  <a:rPr lang="en-US" dirty="0"/>
                  <a:t> </a:t>
                </a:r>
                <a:r>
                  <a:rPr lang="ru-RU" dirty="0"/>
                  <a:t>могут опозорить человека;</a:t>
                </a:r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5634901" y="4319701"/>
              <a:ext cx="4899297" cy="646331"/>
              <a:chOff x="519976" y="4653076"/>
              <a:chExt cx="4899297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66799" y="4653076"/>
                <a:ext cx="4352474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Поддельные учетные записи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с использованием чужих фотографий;</a:t>
                </a: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79888" y="5259698"/>
              <a:ext cx="4444057" cy="646331"/>
              <a:chOff x="519976" y="4653076"/>
              <a:chExt cx="4444057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106887" y="4653076"/>
                <a:ext cx="3857146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Издевательство и преследование</a:t>
                </a:r>
                <a:endParaRPr lang="en-US" dirty="0"/>
              </a:p>
              <a:p>
                <a:r>
                  <a:rPr lang="ru-RU" dirty="0"/>
                  <a:t>в интернете;</a:t>
                </a:r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5634901" y="5259698"/>
              <a:ext cx="4336643" cy="646331"/>
              <a:chOff x="519976" y="4653076"/>
              <a:chExt cx="4336643" cy="6463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6799" y="4653076"/>
                <a:ext cx="3789820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Публикация фотографий другого</a:t>
                </a:r>
              </a:p>
              <a:p>
                <a:r>
                  <a:rPr lang="ru-RU" dirty="0"/>
                  <a:t>человека без его согласия;</a:t>
                </a:r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2758049" y="6196004"/>
            <a:ext cx="6675902" cy="369332"/>
            <a:chOff x="519976" y="4787885"/>
            <a:chExt cx="6675902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059262" y="4787885"/>
              <a:ext cx="6136616" cy="369332"/>
            </a:xfrm>
            <a:prstGeom prst="rect">
              <a:avLst/>
            </a:prstGeom>
            <a:noFill/>
            <a:effectLst>
              <a:outerShdw blurRad="63500" dist="25400" dir="8100000" algn="ctr" rotWithShape="0">
                <a:srgbClr val="000000">
                  <a:alpha val="82000"/>
                </a:srgb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Преследование человека в соцсетях или онлайн-играх.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19976" y="4795267"/>
              <a:ext cx="361950" cy="361950"/>
            </a:xfrm>
            <a:prstGeom prst="ellipse">
              <a:avLst/>
            </a:prstGeom>
            <a:gradFill flip="none" rotWithShape="1">
              <a:gsLst>
                <a:gs pos="0">
                  <a:srgbClr val="00FFFF"/>
                </a:gs>
                <a:gs pos="100000">
                  <a:srgbClr val="9900CC">
                    <a:alpha val="58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50800" dist="508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6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-87549" y="252005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52112" y="41961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Меня троллят, что делать?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73" y="1517899"/>
            <a:ext cx="4990571" cy="4990571"/>
          </a:xfrm>
          <a:prstGeom prst="rect">
            <a:avLst/>
          </a:prstGeom>
          <a:effectLst>
            <a:outerShdw blurRad="50800" dist="76200" dir="6120000" sx="99000" sy="99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6533" y="1293875"/>
            <a:ext cx="530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2000" b="0" dirty="0"/>
              <a:t>Чтобы не пострадать от подобной травли,</a:t>
            </a:r>
            <a:endParaRPr lang="en-US" sz="2000" b="0" dirty="0"/>
          </a:p>
          <a:p>
            <a:r>
              <a:rPr lang="ru-RU" sz="2000" b="0" dirty="0"/>
              <a:t>соблюдайте несколько правил: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533" y="2481344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1800" dirty="0">
                <a:latin typeface="Ubuntu Light" panose="020B0304030602030204" pitchFamily="34" charset="0"/>
              </a:rPr>
              <a:t>1.  </a:t>
            </a:r>
            <a:r>
              <a:rPr lang="ru-RU" sz="1800" b="1" dirty="0">
                <a:latin typeface="Ubuntu Light" panose="020B0304030602030204" pitchFamily="34" charset="0"/>
              </a:rPr>
              <a:t>Не отвечайте </a:t>
            </a:r>
            <a:r>
              <a:rPr lang="ru-RU" sz="1800" dirty="0">
                <a:latin typeface="Ubuntu Light" panose="020B0304030602030204" pitchFamily="34" charset="0"/>
              </a:rPr>
              <a:t>на агрессивные сообщения;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533" y="2933403"/>
            <a:ext cx="515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2.  Занесите пользователей в </a:t>
            </a:r>
            <a:r>
              <a:rPr lang="ru-RU" b="1" dirty="0"/>
              <a:t>чёрный список;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6533" y="3397707"/>
            <a:ext cx="821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3.  </a:t>
            </a:r>
            <a:r>
              <a:rPr lang="ru-RU" b="1" dirty="0"/>
              <a:t>Сообщите</a:t>
            </a:r>
            <a:r>
              <a:rPr lang="ru-RU" dirty="0"/>
              <a:t> о происходящем </a:t>
            </a:r>
            <a:r>
              <a:rPr lang="ru-RU" b="1" dirty="0"/>
              <a:t>технической поддержке </a:t>
            </a:r>
            <a:r>
              <a:rPr lang="ru-RU" dirty="0"/>
              <a:t>социальной сети;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533" y="3873465"/>
            <a:ext cx="907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>
              <a:buAutoNum type="arabicPeriod" startAt="4"/>
            </a:pPr>
            <a:r>
              <a:rPr lang="ru-RU" dirty="0"/>
              <a:t>Делайте </a:t>
            </a:r>
            <a:r>
              <a:rPr lang="ru-RU" b="1" dirty="0"/>
              <a:t>скриншоты переписки</a:t>
            </a:r>
            <a:r>
              <a:rPr lang="ru-RU" dirty="0"/>
              <a:t>, в котором виден текст сообщения и имя отправителя;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32" y="4545739"/>
            <a:ext cx="835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>
              <a:buAutoNum type="arabicPeriod" startAt="5"/>
            </a:pPr>
            <a:r>
              <a:rPr lang="ru-RU" b="1" dirty="0"/>
              <a:t>Расскажите о происходящем взрослым</a:t>
            </a:r>
            <a:r>
              <a:rPr lang="ru-RU" dirty="0"/>
              <a:t>. Если вас запугивают, угрожают,</a:t>
            </a:r>
          </a:p>
          <a:p>
            <a:pPr marL="0" lvl="0" indent="0">
              <a:buNone/>
            </a:pPr>
            <a:r>
              <a:rPr lang="ru-RU" dirty="0"/>
              <a:t>то расскажите об этом родителям.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87549" y="299121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-87549" y="3446024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87549" y="3925853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-87549" y="4598127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rot="10800000">
            <a:off x="11115718" y="6161153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731217" y="2484576"/>
            <a:ext cx="6661471" cy="1749001"/>
            <a:chOff x="2035059" y="2649947"/>
            <a:chExt cx="6661471" cy="1749001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3511684" y="3142915"/>
              <a:ext cx="5136205" cy="92333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2148" y="3124896"/>
              <a:ext cx="5044382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Нельзя кликать на подозрительные ссылки,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которые приходят по электронной почте</a:t>
              </a:r>
              <a:endParaRPr lang="en-US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или в сообщениях!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059" y="2649947"/>
              <a:ext cx="1749001" cy="174900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75419" y="435132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Например: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750107" y="5078787"/>
            <a:ext cx="10691787" cy="646331"/>
            <a:chOff x="963321" y="5195523"/>
            <a:chExt cx="10691787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63321" y="5213544"/>
              <a:ext cx="4876373" cy="622733"/>
              <a:chOff x="963321" y="5213544"/>
              <a:chExt cx="4876373" cy="622733"/>
            </a:xfrm>
          </p:grpSpPr>
          <p:sp>
            <p:nvSpPr>
              <p:cNvPr id="21" name="Прямоугольник с двумя скругленными противолежащими углами 20"/>
              <p:cNvSpPr/>
              <p:nvPr/>
            </p:nvSpPr>
            <p:spPr>
              <a:xfrm>
                <a:off x="963321" y="5213544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003399"/>
                  </a:gs>
                  <a:gs pos="10000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31605" y="5340244"/>
                <a:ext cx="4339805" cy="369332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«Посмотри, что здесь о тебе говорят</a:t>
                </a:r>
                <a:r>
                  <a:rPr lang="en-US" dirty="0"/>
                  <a:t>!</a:t>
                </a:r>
                <a:r>
                  <a:rPr lang="ru-RU" dirty="0"/>
                  <a:t>» </a:t>
                </a: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752255" y="5195523"/>
              <a:ext cx="4902853" cy="646331"/>
              <a:chOff x="6752255" y="5195523"/>
              <a:chExt cx="4902853" cy="646331"/>
            </a:xfrm>
          </p:grpSpPr>
          <p:sp>
            <p:nvSpPr>
              <p:cNvPr id="26" name="Прямоугольник с двумя скругленными противолежащими углами 25"/>
              <p:cNvSpPr/>
              <p:nvPr/>
            </p:nvSpPr>
            <p:spPr>
              <a:xfrm>
                <a:off x="6752255" y="5213543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100000">
                    <a:srgbClr val="003399"/>
                  </a:gs>
                  <a:gs pos="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5944" y="5195523"/>
                <a:ext cx="4879164" cy="646331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«Ты стал обладателем нового iPhone</a:t>
                </a:r>
              </a:p>
              <a:p>
                <a:r>
                  <a:rPr lang="ru-RU" dirty="0"/>
                  <a:t>— переходи по ссылке, чтобы забрать его»</a:t>
                </a: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672080" y="6076307"/>
            <a:ext cx="108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Такие сообщения отправляют мошенники и при переходе по ссылке на компьютер попадает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опасный вирус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-273016" y="6161152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978614" y="701040"/>
            <a:ext cx="10539571" cy="1684020"/>
            <a:chOff x="680085" y="548640"/>
            <a:chExt cx="10539571" cy="168402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34" name="Прямоугольник с двумя скругленными противолежащими углами 33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4798" y="980474"/>
              <a:ext cx="85475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Фишинг-атаки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– это рассылки мошеннических электронных писем и попытка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обманом заставить получателей нажать на вредоносную ссылку или</a:t>
              </a:r>
            </a:p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скачать зараженный файл, чтобы украсть их личную информацию.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6452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Онлайн-груминг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089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Грумингом называют различные виды мошенничества в сети, когда</a:t>
            </a:r>
          </a:p>
          <a:p>
            <a:r>
              <a:rPr lang="ru-RU" dirty="0"/>
              <a:t>преступники обманом втираются в доверие к пользователям и получают</a:t>
            </a:r>
          </a:p>
          <a:p>
            <a:r>
              <a:rPr lang="ru-RU" dirty="0"/>
              <a:t>от них личные данные или деньги за несуществующие товары и услуги.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147865" y="2902127"/>
            <a:ext cx="9701710" cy="2721766"/>
            <a:chOff x="1387822" y="2572897"/>
            <a:chExt cx="9701710" cy="2721766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3436961" y="355070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8778" y="360788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Если ваш друг или знакомый присылает сообщение с просьбой перечислить ему деньги на банковскую карту, обязательно позвоните другу по телефону и узнайте, нужны ли другу деньги или нет.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7916">
              <a:off x="1387822" y="2572897"/>
              <a:ext cx="2721766" cy="2721766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1" y="1281012"/>
            <a:ext cx="5726094" cy="5726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0666" y="419619"/>
            <a:ext cx="5950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Как защитить свой аккаунт?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-87549" y="2933403"/>
            <a:ext cx="9445659" cy="923330"/>
            <a:chOff x="-87549" y="2933403"/>
            <a:chExt cx="944565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786533" y="2933403"/>
              <a:ext cx="85715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для паролей информацию, которую злоумышленники могут</a:t>
              </a:r>
              <a:endParaRPr lang="en-US" dirty="0"/>
            </a:p>
            <a:p>
              <a:pPr marL="0" indent="0">
                <a:buNone/>
              </a:pPr>
              <a:r>
                <a:rPr lang="ru-RU" dirty="0"/>
                <a:t>найти самостоятельно: дату рождения, номера документов, телефонов,</a:t>
              </a:r>
              <a:endParaRPr lang="en-US" dirty="0"/>
            </a:p>
            <a:p>
              <a:pPr marL="0" indent="0">
                <a:buNone/>
              </a:pPr>
              <a:r>
                <a:rPr lang="ru-RU" dirty="0"/>
                <a:t>имена ваших друзей и родственников, адрес</a:t>
              </a:r>
              <a:r>
                <a:rPr lang="en-US" dirty="0"/>
                <a:t>;</a:t>
              </a:r>
              <a:endParaRPr lang="ru-RU" dirty="0"/>
            </a:p>
          </p:txBody>
        </p:sp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-87549" y="2991215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87549" y="4132451"/>
            <a:ext cx="6985050" cy="369332"/>
            <a:chOff x="-87549" y="4144059"/>
            <a:chExt cx="6985050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786533" y="4144059"/>
              <a:ext cx="6110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одинаковые пароли на разных сайтах</a:t>
              </a:r>
              <a:r>
                <a:rPr lang="en-US" dirty="0"/>
                <a:t>;</a:t>
              </a:r>
              <a:endParaRPr lang="ru-RU" dirty="0"/>
            </a:p>
          </p:txBody>
        </p: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-87549" y="5422551"/>
            <a:ext cx="9844807" cy="923330"/>
            <a:chOff x="-87549" y="5721408"/>
            <a:chExt cx="9844807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786532" y="5721408"/>
              <a:ext cx="89707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lvl="0" indent="0">
                <a:buNone/>
              </a:pPr>
              <a:r>
                <a:rPr lang="ru-RU" dirty="0"/>
                <a:t>Не храните информацию о паролях на компьютере. Если пароль слишком</a:t>
              </a:r>
              <a:endParaRPr lang="en-US" dirty="0"/>
            </a:p>
            <a:p>
              <a:pPr marL="0" lvl="0" indent="0">
                <a:buNone/>
              </a:pPr>
              <a:r>
                <a:rPr lang="ru-RU" dirty="0"/>
                <a:t>сложный, лучше записать его отдельно на лист бумаги или в блокнот, и хранить</a:t>
              </a:r>
              <a:endParaRPr lang="en-US" dirty="0"/>
            </a:p>
            <a:p>
              <a:pPr marL="0" lvl="0" indent="0">
                <a:buNone/>
              </a:pPr>
              <a:r>
                <a:rPr lang="ru-RU" dirty="0"/>
                <a:t>в надежном месте.</a:t>
              </a:r>
            </a:p>
          </p:txBody>
        </p:sp>
        <p:sp>
          <p:nvSpPr>
            <p:cNvPr id="14" name="Прямоугольник с двумя скругленными противолежащими углами 13"/>
            <p:cNvSpPr/>
            <p:nvPr/>
          </p:nvSpPr>
          <p:spPr>
            <a:xfrm>
              <a:off x="-87549" y="5773796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19809" y="1437427"/>
            <a:ext cx="3952382" cy="529950"/>
            <a:chOff x="3891064" y="1544435"/>
            <a:chExt cx="3952382" cy="52995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891064" y="1544435"/>
              <a:ext cx="3952382" cy="52995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8918" y="1606580"/>
              <a:ext cx="3433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Придумайте сложный пароль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97" y="1268659"/>
            <a:ext cx="1529224" cy="152922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98055" y="4777501"/>
            <a:ext cx="4048349" cy="369332"/>
            <a:chOff x="-87549" y="4144059"/>
            <a:chExt cx="4048349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786533" y="4144059"/>
              <a:ext cx="3174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Регулярно меняйте пароли</a:t>
              </a:r>
              <a:r>
                <a:rPr lang="en-US" dirty="0"/>
                <a:t>;</a:t>
              </a:r>
              <a:endParaRPr lang="ru-RU" dirty="0"/>
            </a:p>
          </p:txBody>
        </p:sp>
        <p:sp>
          <p:nvSpPr>
            <p:cNvPr id="24" name="Прямоугольник с двумя скругленными противолежащими углами 23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205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Проводите чистку сookies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164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Файлы </a:t>
            </a:r>
            <a:r>
              <a:rPr lang="ru-RU" b="1" dirty="0"/>
              <a:t>сookies</a:t>
            </a:r>
            <a:r>
              <a:rPr lang="ru-RU" dirty="0"/>
              <a:t> — это временные файлы интернета, которые хранятся</a:t>
            </a:r>
            <a:endParaRPr lang="en-US" dirty="0"/>
          </a:p>
          <a:p>
            <a:r>
              <a:rPr lang="ru-RU" dirty="0"/>
              <a:t>на вашем устройстве и содержат информацию о сайтах, которые вы посещаете.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50" y="2528989"/>
            <a:ext cx="1094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Благодаря </a:t>
            </a:r>
            <a:r>
              <a:rPr lang="ru-RU" b="1" dirty="0"/>
              <a:t>сookies</a:t>
            </a:r>
            <a:r>
              <a:rPr lang="ru-RU" dirty="0"/>
              <a:t> сайты помнят ваши логины, пароли, электронную почту,</a:t>
            </a:r>
            <a:endParaRPr lang="en-US" dirty="0"/>
          </a:p>
          <a:p>
            <a:r>
              <a:rPr lang="ru-RU" dirty="0"/>
              <a:t>историю интернет-заказов или состав корзины в интернет-магазине.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3600653"/>
            <a:ext cx="879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их помощью также можно отслеживать вашу активность в</a:t>
            </a:r>
            <a:endParaRPr lang="en-US" dirty="0"/>
          </a:p>
          <a:p>
            <a:r>
              <a:rPr lang="ru-RU" dirty="0"/>
              <a:t>интернете,</a:t>
            </a:r>
            <a:r>
              <a:rPr lang="en-US" dirty="0"/>
              <a:t> </a:t>
            </a:r>
            <a:r>
              <a:rPr lang="ru-RU" dirty="0"/>
              <a:t>ваши интересы и предпочтения.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672317"/>
            <a:ext cx="78903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помощью </a:t>
            </a:r>
            <a:r>
              <a:rPr lang="ru-RU" b="1" dirty="0"/>
              <a:t>сookies</a:t>
            </a:r>
            <a:r>
              <a:rPr lang="ru-RU" dirty="0"/>
              <a:t> можно взломать почтовый ящик</a:t>
            </a:r>
          </a:p>
          <a:p>
            <a:r>
              <a:rPr lang="ru-RU" dirty="0"/>
              <a:t>и получить доступ к личной информации.</a:t>
            </a:r>
          </a:p>
          <a:p>
            <a:endParaRPr lang="en-US" dirty="0"/>
          </a:p>
          <a:p>
            <a:r>
              <a:rPr lang="ru-RU" b="1" dirty="0"/>
              <a:t>Время от времени необходимо удалять</a:t>
            </a:r>
            <a:endParaRPr lang="en-US" b="1" dirty="0"/>
          </a:p>
          <a:p>
            <a:r>
              <a:rPr lang="ru-RU" b="1" dirty="0"/>
              <a:t>файлы сookies</a:t>
            </a:r>
            <a:r>
              <a:rPr lang="en-US" b="1" dirty="0"/>
              <a:t> </a:t>
            </a:r>
            <a:r>
              <a:rPr lang="ru-RU" b="1" dirty="0"/>
              <a:t>на компьютере и в смартфоне.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86" y="2581603"/>
            <a:ext cx="6858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26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88729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Не сообщайте свои </a:t>
            </a:r>
          </a:p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персональные данные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176453"/>
            <a:ext cx="11456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Мошенники расспрашивают пользователей о работе родителей, о поездках,</a:t>
            </a:r>
            <a:endParaRPr lang="en-US" dirty="0"/>
          </a:p>
          <a:p>
            <a:r>
              <a:rPr lang="ru-RU" dirty="0"/>
              <a:t>адреса, телефоны, номера машин. Вся эта информация может быть</a:t>
            </a:r>
            <a:endParaRPr lang="en-US" dirty="0"/>
          </a:p>
          <a:p>
            <a:r>
              <a:rPr lang="ru-RU" dirty="0"/>
              <a:t>использована</a:t>
            </a:r>
            <a:r>
              <a:rPr lang="en-US" dirty="0"/>
              <a:t> </a:t>
            </a:r>
            <a:r>
              <a:rPr lang="ru-RU" dirty="0"/>
              <a:t>для совершения преступления.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03801" y="2461934"/>
            <a:ext cx="8583199" cy="1417346"/>
            <a:chOff x="680085" y="548640"/>
            <a:chExt cx="10198133" cy="16840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2514600" y="793432"/>
              <a:ext cx="8363618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2252" y="1068819"/>
              <a:ext cx="7948314" cy="767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b="1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Персональные данные</a:t>
              </a:r>
              <a:r>
                <a:rPr lang="en-US" dirty="0"/>
                <a:t> </a:t>
              </a:r>
              <a:r>
                <a:rPr lang="ru-RU" b="0" dirty="0"/>
                <a:t>- это ФИО, дата рождения, домашний</a:t>
              </a:r>
              <a:endParaRPr lang="en-US" b="0" dirty="0"/>
            </a:p>
            <a:p>
              <a:r>
                <a:rPr lang="ru-RU" b="0" dirty="0"/>
                <a:t>адрес,</a:t>
              </a:r>
              <a:r>
                <a:rPr lang="en-US" b="0" dirty="0"/>
                <a:t> </a:t>
              </a:r>
              <a:r>
                <a:rPr lang="ru-RU" b="0" dirty="0"/>
                <a:t>номера</a:t>
              </a:r>
              <a:r>
                <a:rPr lang="en-US" b="0" dirty="0"/>
                <a:t> </a:t>
              </a:r>
              <a:r>
                <a:rPr lang="ru-RU" b="0" dirty="0"/>
                <a:t>телефона,</a:t>
              </a:r>
              <a:r>
                <a:rPr lang="en-US" b="0" dirty="0"/>
                <a:t> </a:t>
              </a:r>
              <a:r>
                <a:rPr lang="ru-RU" b="0" dirty="0"/>
                <a:t>банковских карточек, пароли.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7650" y="5352871"/>
            <a:ext cx="113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 Сети у него кто-то попросит номер телефона или адрес, сначала нужно</a:t>
            </a:r>
            <a:endParaRPr lang="en-US" dirty="0"/>
          </a:p>
          <a:p>
            <a:r>
              <a:rPr lang="ru-RU" dirty="0"/>
              <a:t>ответить: </a:t>
            </a:r>
            <a:r>
              <a:rPr lang="ru-RU" b="1" dirty="0">
                <a:latin typeface="Ubuntu" panose="020B0504030602030204" pitchFamily="34" charset="0"/>
              </a:rPr>
              <a:t>«Спрошу разрешения у родителей»</a:t>
            </a:r>
            <a:r>
              <a:rPr lang="ru-RU" dirty="0">
                <a:latin typeface="Ubuntu" panose="020B0504030602030204" pitchFamily="34" charset="0"/>
              </a:rPr>
              <a:t>.</a:t>
            </a:r>
            <a:endParaRPr lang="en-US" dirty="0">
              <a:latin typeface="Ubuntu" panose="020B0504030602030204" pitchFamily="34" charset="0"/>
            </a:endParaRPr>
          </a:p>
          <a:p>
            <a:r>
              <a:rPr lang="ru-RU" dirty="0"/>
              <a:t>Обычно после такого сообщения мошенники исчезают.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5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794</Words>
  <Application>Microsoft Office PowerPoint</Application>
  <PresentationFormat>Широкоэкранный</PresentationFormat>
  <Paragraphs>125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Ubuntu</vt:lpstr>
      <vt:lpstr>Ubuntu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Kuznetsova</dc:creator>
  <cp:lastModifiedBy>Kuznetsova</cp:lastModifiedBy>
  <cp:revision>7</cp:revision>
  <dcterms:created xsi:type="dcterms:W3CDTF">2022-05-23T15:05:30Z</dcterms:created>
  <dcterms:modified xsi:type="dcterms:W3CDTF">2023-10-11T02:26:55Z</dcterms:modified>
</cp:coreProperties>
</file>